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379" r:id="rId4"/>
    <p:sldId id="267" r:id="rId5"/>
    <p:sldId id="337" r:id="rId6"/>
    <p:sldId id="415" r:id="rId7"/>
    <p:sldId id="406" r:id="rId8"/>
    <p:sldId id="416" r:id="rId9"/>
    <p:sldId id="417" r:id="rId10"/>
    <p:sldId id="418" r:id="rId11"/>
    <p:sldId id="419" r:id="rId12"/>
    <p:sldId id="420" r:id="rId13"/>
    <p:sldId id="421" r:id="rId14"/>
    <p:sldId id="422" r:id="rId15"/>
    <p:sldId id="423" r:id="rId16"/>
    <p:sldId id="424" r:id="rId17"/>
    <p:sldId id="425" r:id="rId18"/>
    <p:sldId id="402" r:id="rId19"/>
    <p:sldId id="403" r:id="rId20"/>
    <p:sldId id="404" r:id="rId21"/>
    <p:sldId id="407" r:id="rId22"/>
    <p:sldId id="405" r:id="rId23"/>
    <p:sldId id="408" r:id="rId24"/>
    <p:sldId id="410" r:id="rId25"/>
    <p:sldId id="411" r:id="rId26"/>
    <p:sldId id="412" r:id="rId27"/>
    <p:sldId id="413" r:id="rId28"/>
    <p:sldId id="41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autoAdjust="0"/>
    <p:restoredTop sz="94660"/>
  </p:normalViewPr>
  <p:slideViewPr>
    <p:cSldViewPr snapToGrid="0">
      <p:cViewPr varScale="1">
        <p:scale>
          <a:sx n="86" d="100"/>
          <a:sy n="86" d="100"/>
        </p:scale>
        <p:origin x="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6/29/2019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lnSpcReduction="10000"/>
          </a:bodyPr>
          <a:lstStyle/>
          <a:p>
            <a:pPr marL="0" indent="0" defTabSz="463550">
              <a:spcBef>
                <a:spcPts val="0"/>
              </a:spcBef>
              <a:buNone/>
            </a:pPr>
            <a:r>
              <a:rPr lang="en-US" sz="2800" dirty="0">
                <a:solidFill>
                  <a:schemeClr val="tx1"/>
                </a:solidFill>
              </a:rPr>
              <a:t>Why should Disciples be concerned about making more Disciples?</a:t>
            </a:r>
          </a:p>
          <a:p>
            <a:pPr marL="0" indent="0" defTabSz="463550">
              <a:spcBef>
                <a:spcPts val="0"/>
              </a:spcBef>
              <a:buNone/>
            </a:pPr>
            <a:endParaRPr lang="en-US" sz="2800" dirty="0">
              <a:solidFill>
                <a:schemeClr val="tx1"/>
              </a:solidFill>
            </a:endParaRPr>
          </a:p>
          <a:p>
            <a:pPr marL="400050" lvl="1" indent="0" defTabSz="463550">
              <a:spcBef>
                <a:spcPts val="0"/>
              </a:spcBef>
              <a:buNone/>
            </a:pPr>
            <a:r>
              <a:rPr lang="en-US" sz="2800" dirty="0">
                <a:solidFill>
                  <a:schemeClr val="tx1"/>
                </a:solidFill>
              </a:rPr>
              <a:t>1. Because we are followers of Jesus</a:t>
            </a:r>
          </a:p>
          <a:p>
            <a:pPr marL="400050" lvl="1" indent="0" defTabSz="463550">
              <a:spcBef>
                <a:spcPts val="0"/>
              </a:spcBef>
              <a:buNone/>
            </a:pPr>
            <a:r>
              <a:rPr lang="en-US" sz="2800" dirty="0">
                <a:solidFill>
                  <a:schemeClr val="tx1"/>
                </a:solidFill>
              </a:rPr>
              <a:t>2. It gives us a sense of purpose</a:t>
            </a:r>
          </a:p>
          <a:p>
            <a:pPr marL="400050" lvl="1" indent="0" defTabSz="463550">
              <a:spcBef>
                <a:spcPts val="0"/>
              </a:spcBef>
              <a:buNone/>
            </a:pPr>
            <a:r>
              <a:rPr lang="en-US" sz="2800" dirty="0">
                <a:solidFill>
                  <a:schemeClr val="tx1"/>
                </a:solidFill>
              </a:rPr>
              <a:t>3. It will please our Master</a:t>
            </a:r>
          </a:p>
          <a:p>
            <a:pPr marL="400050" lvl="1" indent="0" defTabSz="463550">
              <a:spcBef>
                <a:spcPts val="0"/>
              </a:spcBef>
              <a:buNone/>
            </a:pPr>
            <a:r>
              <a:rPr lang="en-US" sz="2800" dirty="0">
                <a:solidFill>
                  <a:schemeClr val="tx1"/>
                </a:solidFill>
              </a:rPr>
              <a:t>4. Because there is a great need</a:t>
            </a:r>
          </a:p>
          <a:p>
            <a:pPr marL="400050" lvl="1" indent="0" defTabSz="463550">
              <a:spcBef>
                <a:spcPts val="0"/>
              </a:spcBef>
              <a:buNone/>
            </a:pPr>
            <a:r>
              <a:rPr lang="en-US" sz="2800" dirty="0">
                <a:solidFill>
                  <a:schemeClr val="tx1"/>
                </a:solidFill>
              </a:rPr>
              <a:t>5. Because it is the right thing to do</a:t>
            </a:r>
          </a:p>
          <a:p>
            <a:pPr marL="400050" lvl="1" indent="0" defTabSz="463550">
              <a:spcBef>
                <a:spcPts val="0"/>
              </a:spcBef>
              <a:buNone/>
            </a:pPr>
            <a:r>
              <a:rPr lang="en-US" sz="2800" dirty="0">
                <a:solidFill>
                  <a:schemeClr val="tx1"/>
                </a:solidFill>
              </a:rPr>
              <a:t>6. Because it is our Duty</a:t>
            </a:r>
          </a:p>
          <a:p>
            <a:pPr marL="400050" lvl="1" indent="0" defTabSz="463550">
              <a:spcBef>
                <a:spcPts val="0"/>
              </a:spcBef>
              <a:buNone/>
            </a:pPr>
            <a:r>
              <a:rPr lang="en-US" sz="2800" dirty="0">
                <a:solidFill>
                  <a:schemeClr val="tx1"/>
                </a:solidFill>
              </a:rPr>
              <a:t>7. For the joy of saving souls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Does the “how” matter?  </a:t>
            </a:r>
          </a:p>
          <a:p>
            <a:pPr marL="0" indent="0" defTabSz="463550">
              <a:spcBef>
                <a:spcPts val="0"/>
              </a:spcBef>
              <a:buNone/>
            </a:pPr>
            <a:r>
              <a:rPr lang="en-US" sz="2800" dirty="0">
                <a:solidFill>
                  <a:schemeClr val="tx1"/>
                </a:solidFill>
              </a:rPr>
              <a:t>It’s it the “why” and the “what” that matters more?</a:t>
            </a: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5769912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Mark 6: 7-12</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Did Jesus tell them “how”? </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Just the “what”…That men should repent</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Just before sending them he told them the “Why?”</a:t>
            </a:r>
          </a:p>
          <a:p>
            <a:pPr marL="0" indent="0" defTabSz="463550">
              <a:spcBef>
                <a:spcPts val="0"/>
              </a:spcBef>
              <a:buNone/>
            </a:pPr>
            <a:r>
              <a:rPr lang="en-US" sz="2800" dirty="0">
                <a:solidFill>
                  <a:schemeClr val="tx1"/>
                </a:solidFill>
              </a:rPr>
              <a:t>Matt 9:35-38</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Get the Why and the How in your heart, the how will take care of it self.</a:t>
            </a: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1294452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Because we are followers of Jesus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Disciples are followers of their </a:t>
            </a:r>
            <a:r>
              <a:rPr lang="en-US" sz="2800" dirty="0" err="1">
                <a:solidFill>
                  <a:schemeClr val="tx1"/>
                </a:solidFill>
              </a:rPr>
              <a:t>MAster</a:t>
            </a:r>
            <a:endParaRPr lang="en-US" sz="2800" dirty="0">
              <a:solidFill>
                <a:schemeClr val="tx1"/>
              </a:solidFill>
            </a:endParaRP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Gal 2:20 </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If Christ lives in you, what would He do?</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Luke 19:20 - Jesus came to seek and save the lost</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What would Jesus say to your neighbor, your coworker?</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12911679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fontScale="92500" lnSpcReduction="10000"/>
          </a:bodyPr>
          <a:lstStyle/>
          <a:p>
            <a:pPr marL="0" indent="0" defTabSz="463550">
              <a:spcBef>
                <a:spcPts val="0"/>
              </a:spcBef>
              <a:buNone/>
            </a:pPr>
            <a:r>
              <a:rPr lang="en-US" sz="2800" dirty="0">
                <a:solidFill>
                  <a:schemeClr val="tx1"/>
                </a:solidFill>
              </a:rPr>
              <a:t>Gives us a sense of Purpose</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“Follow me and I will make you fishers of men.”</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They were not just followers walking behind Him, they </a:t>
            </a:r>
            <a:r>
              <a:rPr lang="en-US" sz="2800" u="sng" dirty="0">
                <a:solidFill>
                  <a:schemeClr val="tx1"/>
                </a:solidFill>
              </a:rPr>
              <a:t>did</a:t>
            </a:r>
            <a:r>
              <a:rPr lang="en-US" sz="2800" dirty="0">
                <a:solidFill>
                  <a:schemeClr val="tx1"/>
                </a:solidFill>
              </a:rPr>
              <a:t> what Jesus </a:t>
            </a:r>
            <a:r>
              <a:rPr lang="en-US" sz="2800" u="sng" dirty="0">
                <a:solidFill>
                  <a:schemeClr val="tx1"/>
                </a:solidFill>
              </a:rPr>
              <a:t>did</a:t>
            </a:r>
            <a:r>
              <a:rPr lang="en-US" sz="2800" dirty="0">
                <a:solidFill>
                  <a:schemeClr val="tx1"/>
                </a:solidFill>
              </a:rPr>
              <a:t>.</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People are looking for purpose in their life, what do many of them find that fails them in the end?</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You were called for this purpose, to further the Kingdom.</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What better purpose can we have in our lives than saving the lost?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24683432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It will please our Master</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Isn’t this the purpose of this whole study?</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Remember:</a:t>
            </a:r>
          </a:p>
          <a:p>
            <a:pPr marL="0" indent="0" defTabSz="463550">
              <a:spcBef>
                <a:spcPts val="0"/>
              </a:spcBef>
              <a:buNone/>
            </a:pPr>
            <a:r>
              <a:rPr lang="en-US" sz="2800" dirty="0">
                <a:solidFill>
                  <a:schemeClr val="tx1"/>
                </a:solidFill>
              </a:rPr>
              <a:t>Matt 16:24 – not ourselves</a:t>
            </a:r>
          </a:p>
          <a:p>
            <a:pPr marL="0" indent="0" defTabSz="463550">
              <a:spcBef>
                <a:spcPts val="0"/>
              </a:spcBef>
              <a:buNone/>
            </a:pPr>
            <a:r>
              <a:rPr lang="en-US" sz="2800" dirty="0">
                <a:solidFill>
                  <a:schemeClr val="tx1"/>
                </a:solidFill>
              </a:rPr>
              <a:t>Matt 10:37 – not our families</a:t>
            </a:r>
          </a:p>
          <a:p>
            <a:pPr marL="0" indent="0" defTabSz="463550">
              <a:spcBef>
                <a:spcPts val="0"/>
              </a:spcBef>
              <a:buNone/>
            </a:pPr>
            <a:r>
              <a:rPr lang="en-US" sz="2800" dirty="0">
                <a:solidFill>
                  <a:schemeClr val="tx1"/>
                </a:solidFill>
              </a:rPr>
              <a:t>1 John 2:15 – not the world</a:t>
            </a: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55095956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Therefore, being always of good courage, and knowing that while we are at home in the body we are absent from the Lord— for we walk by faith, not by sight— we are of good courage, I say, and prefer rather to be absent from the body and to be at home with the Lord. Therefore we also have as our ambition, whether at home or absent, </a:t>
            </a:r>
            <a:r>
              <a:rPr lang="en-US" sz="2800" u="sng" dirty="0">
                <a:solidFill>
                  <a:schemeClr val="tx1"/>
                </a:solidFill>
              </a:rPr>
              <a:t>to be pleasing to Him</a:t>
            </a:r>
            <a:r>
              <a:rPr lang="en-US" sz="2800" dirty="0">
                <a:solidFill>
                  <a:schemeClr val="tx1"/>
                </a:solidFill>
              </a:rPr>
              <a:t>. For we must all appear before the judgment seat of Christ, so that each one may be recompensed for his deeds in the body, according to what he has done, whether good or bad. </a:t>
            </a:r>
          </a:p>
          <a:p>
            <a:pPr marL="0" indent="0" defTabSz="463550">
              <a:spcBef>
                <a:spcPts val="0"/>
              </a:spcBef>
              <a:buNone/>
            </a:pPr>
            <a:r>
              <a:rPr lang="en-US" sz="2800" dirty="0">
                <a:solidFill>
                  <a:schemeClr val="tx1"/>
                </a:solidFill>
              </a:rPr>
              <a:t>(2 Corinthians 5:6-10)</a:t>
            </a: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6674962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lnSpcReduction="10000"/>
          </a:bodyPr>
          <a:lstStyle/>
          <a:p>
            <a:pPr marL="0" indent="0" defTabSz="463550">
              <a:spcBef>
                <a:spcPts val="0"/>
              </a:spcBef>
              <a:buNone/>
            </a:pPr>
            <a:r>
              <a:rPr lang="en-US" sz="2800" dirty="0">
                <a:solidFill>
                  <a:schemeClr val="tx1"/>
                </a:solidFill>
              </a:rPr>
              <a:t>(2 Timothy 2:4)  No soldier in active service </a:t>
            </a:r>
            <a:r>
              <a:rPr lang="en-US" sz="2800" u="sng" dirty="0">
                <a:solidFill>
                  <a:schemeClr val="tx1"/>
                </a:solidFill>
              </a:rPr>
              <a:t>entangles himself in the affairs of everyday life</a:t>
            </a:r>
            <a:r>
              <a:rPr lang="en-US" sz="2800" dirty="0">
                <a:solidFill>
                  <a:schemeClr val="tx1"/>
                </a:solidFill>
              </a:rPr>
              <a:t>, so that he may </a:t>
            </a:r>
            <a:r>
              <a:rPr lang="en-US" sz="2800" u="sng" dirty="0">
                <a:solidFill>
                  <a:schemeClr val="tx1"/>
                </a:solidFill>
              </a:rPr>
              <a:t>please the one </a:t>
            </a:r>
            <a:r>
              <a:rPr lang="en-US" sz="2800" dirty="0">
                <a:solidFill>
                  <a:schemeClr val="tx1"/>
                </a:solidFill>
              </a:rPr>
              <a:t>who enlisted him as a soldier.</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(Colossians 1:9-10)</a:t>
            </a:r>
          </a:p>
          <a:p>
            <a:pPr marL="0" indent="0" defTabSz="463550">
              <a:spcBef>
                <a:spcPts val="0"/>
              </a:spcBef>
              <a:buNone/>
            </a:pPr>
            <a:r>
              <a:rPr lang="en-US" sz="2800" dirty="0">
                <a:solidFill>
                  <a:schemeClr val="tx1"/>
                </a:solidFill>
              </a:rPr>
              <a:t>For this reason also, since the day we heard of it, we have not ceased to pray for you and to ask that you may be filled with the knowledge of His will in all spiritual wisdom and understanding, so that you will walk in a manner worthy of the Lord, </a:t>
            </a:r>
            <a:r>
              <a:rPr lang="en-US" sz="2800" u="sng" dirty="0">
                <a:solidFill>
                  <a:schemeClr val="tx1"/>
                </a:solidFill>
              </a:rPr>
              <a:t>to please Him in all respects, bearing fruit in every good work </a:t>
            </a:r>
            <a:r>
              <a:rPr lang="en-US" sz="2800" dirty="0">
                <a:solidFill>
                  <a:schemeClr val="tx1"/>
                </a:solidFill>
              </a:rPr>
              <a:t>and increasing in the knowledge of God; </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4948142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Why Be Fishers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(1 Thessalonians 2:4)  but just as we have been approved by God to be entrusted with the gospel, so we speak, not as pleasing men, but God who examines our hearts.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(1 Timothy 2:3-4)</a:t>
            </a:r>
          </a:p>
          <a:p>
            <a:pPr marL="0" indent="0" defTabSz="463550">
              <a:spcBef>
                <a:spcPts val="0"/>
              </a:spcBef>
              <a:buNone/>
            </a:pPr>
            <a:r>
              <a:rPr lang="en-US" sz="2800" dirty="0">
                <a:solidFill>
                  <a:schemeClr val="tx1"/>
                </a:solidFill>
              </a:rPr>
              <a:t>This is good and acceptable in the sight of God our Savior, who desires all men to be saved and to come to the knowledge of the truth. </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So how will God feel if we are involved in </a:t>
            </a:r>
            <a:r>
              <a:rPr lang="en-US" sz="2800">
                <a:solidFill>
                  <a:schemeClr val="tx1"/>
                </a:solidFill>
              </a:rPr>
              <a:t>this work?</a:t>
            </a: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50093894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3000" dirty="0">
                <a:solidFill>
                  <a:schemeClr val="tx1"/>
                </a:solidFill>
              </a:rPr>
              <a:t>Defense – Greek “</a:t>
            </a:r>
            <a:r>
              <a:rPr lang="en-US" sz="3000" dirty="0" err="1">
                <a:solidFill>
                  <a:schemeClr val="tx1"/>
                </a:solidFill>
              </a:rPr>
              <a:t>apologian</a:t>
            </a:r>
            <a:r>
              <a:rPr lang="en-US" sz="3000" dirty="0">
                <a:solidFill>
                  <a:schemeClr val="tx1"/>
                </a:solidFill>
              </a:rPr>
              <a:t>”</a:t>
            </a:r>
            <a:r>
              <a:rPr lang="en-US" sz="3000" dirty="0">
                <a:solidFill>
                  <a:schemeClr val="tx1"/>
                </a:solidFill>
                <a:sym typeface="Wingdings" panose="05000000000000000000" pitchFamily="2" charset="2"/>
              </a:rPr>
              <a:t></a:t>
            </a:r>
            <a:r>
              <a:rPr lang="en-US" sz="3000" dirty="0">
                <a:solidFill>
                  <a:schemeClr val="tx1"/>
                </a:solidFill>
              </a:rPr>
              <a:t> English “apology”</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dirty="0">
                <a:solidFill>
                  <a:schemeClr val="tx1"/>
                </a:solidFill>
              </a:rPr>
              <a:t>It </a:t>
            </a:r>
            <a:r>
              <a:rPr lang="en-US" sz="3000" b="1" dirty="0">
                <a:solidFill>
                  <a:schemeClr val="tx1"/>
                </a:solidFill>
              </a:rPr>
              <a:t>does</a:t>
            </a:r>
            <a:r>
              <a:rPr lang="en-US" sz="3000" dirty="0">
                <a:solidFill>
                  <a:schemeClr val="tx1"/>
                </a:solidFill>
              </a:rPr>
              <a:t> </a:t>
            </a:r>
            <a:r>
              <a:rPr lang="en-US" sz="3000" b="1" dirty="0">
                <a:solidFill>
                  <a:schemeClr val="tx1"/>
                </a:solidFill>
              </a:rPr>
              <a:t>not</a:t>
            </a:r>
            <a:r>
              <a:rPr lang="en-US" sz="3000" dirty="0">
                <a:solidFill>
                  <a:schemeClr val="tx1"/>
                </a:solidFill>
              </a:rPr>
              <a:t> mean Christians “apologize” for our faith </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dirty="0">
                <a:solidFill>
                  <a:schemeClr val="tx1"/>
                </a:solidFill>
              </a:rPr>
              <a:t>It </a:t>
            </a:r>
            <a:r>
              <a:rPr lang="en-US" sz="3000" b="1" dirty="0">
                <a:solidFill>
                  <a:schemeClr val="tx1"/>
                </a:solidFill>
              </a:rPr>
              <a:t>does</a:t>
            </a:r>
            <a:r>
              <a:rPr lang="en-US" sz="3000" dirty="0">
                <a:solidFill>
                  <a:schemeClr val="tx1"/>
                </a:solidFill>
              </a:rPr>
              <a:t> mean Christians “give a defense” for our faith</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u="sng" dirty="0">
                <a:solidFill>
                  <a:schemeClr val="tx1"/>
                </a:solidFill>
              </a:rPr>
              <a:t>Christian Apologetics</a:t>
            </a:r>
            <a:r>
              <a:rPr lang="en-US" sz="3000" dirty="0">
                <a:solidFill>
                  <a:schemeClr val="tx1"/>
                </a:solidFill>
              </a:rPr>
              <a:t> – is a branch of Christian theology that defends Christianity against objections, or defends the evidence that supports Christianity</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24015117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325536" cy="5176495"/>
          </a:xfrm>
        </p:spPr>
        <p:txBody>
          <a:bodyPr>
            <a:normAutofit/>
          </a:bodyPr>
          <a:lstStyle/>
          <a:p>
            <a:pPr marL="0" indent="0" defTabSz="463550">
              <a:spcBef>
                <a:spcPts val="0"/>
              </a:spcBef>
              <a:buNone/>
            </a:pPr>
            <a:r>
              <a:rPr lang="en-US" sz="2800" dirty="0">
                <a:solidFill>
                  <a:schemeClr val="tx1"/>
                </a:solidFill>
              </a:rPr>
              <a:t>Paul was appointed for the defense of the Gospel      (Phil 1:16)</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Acts 17:2-3</a:t>
            </a:r>
            <a:r>
              <a:rPr lang="en-US" sz="3000" dirty="0">
                <a:solidFill>
                  <a:schemeClr val="tx1"/>
                </a:solidFill>
              </a:rPr>
              <a:t> </a:t>
            </a:r>
          </a:p>
          <a:p>
            <a:pPr marL="0" indent="0" defTabSz="463550">
              <a:spcBef>
                <a:spcPts val="0"/>
              </a:spcBef>
              <a:buNone/>
            </a:pPr>
            <a:r>
              <a:rPr lang="en-US" sz="2800" dirty="0">
                <a:solidFill>
                  <a:schemeClr val="tx1"/>
                </a:solidFill>
              </a:rPr>
              <a:t>And according to Paul's custom, he went to them, and for three Sabbaths </a:t>
            </a:r>
            <a:r>
              <a:rPr lang="en-US" sz="2800" u="sng" dirty="0">
                <a:solidFill>
                  <a:schemeClr val="tx1"/>
                </a:solidFill>
              </a:rPr>
              <a:t>reasoned with them</a:t>
            </a:r>
            <a:r>
              <a:rPr lang="en-US" sz="2800" dirty="0">
                <a:solidFill>
                  <a:schemeClr val="tx1"/>
                </a:solidFill>
              </a:rPr>
              <a:t> from the Scriptures, </a:t>
            </a:r>
            <a:r>
              <a:rPr lang="en-US" sz="2800" u="sng" dirty="0">
                <a:solidFill>
                  <a:schemeClr val="tx1"/>
                </a:solidFill>
              </a:rPr>
              <a:t>explaining</a:t>
            </a:r>
            <a:r>
              <a:rPr lang="en-US" sz="2800" dirty="0">
                <a:solidFill>
                  <a:schemeClr val="tx1"/>
                </a:solidFill>
              </a:rPr>
              <a:t> and </a:t>
            </a:r>
            <a:r>
              <a:rPr lang="en-US" sz="2800" u="sng" dirty="0">
                <a:solidFill>
                  <a:schemeClr val="tx1"/>
                </a:solidFill>
              </a:rPr>
              <a:t>giving evidence</a:t>
            </a:r>
            <a:r>
              <a:rPr lang="en-US" sz="2800" dirty="0">
                <a:solidFill>
                  <a:schemeClr val="tx1"/>
                </a:solidFill>
              </a:rPr>
              <a:t> that the Christ had to suffer and rise again from the dead, and saying, "This Jesus whom I am proclaiming to you is the Christ."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46084894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dirty="0">
                <a:solidFill>
                  <a:schemeClr val="bg1"/>
                </a:solidFill>
                <a:latin typeface="Khmer UI" pitchFamily="34" charset="0"/>
                <a:cs typeface="Khmer UI" pitchFamily="34" charset="0"/>
              </a:rPr>
              <a:t>“My Brother’s Keeper”</a:t>
            </a:r>
          </a:p>
          <a:p>
            <a:pPr lvl="1">
              <a:buClr>
                <a:schemeClr val="bg1"/>
              </a:buClr>
            </a:pPr>
            <a:r>
              <a:rPr lang="en-US" sz="3200"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3200" b="1"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969421" y="6084864"/>
            <a:ext cx="71563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2800" dirty="0">
                <a:solidFill>
                  <a:schemeClr val="tx1"/>
                </a:solidFill>
              </a:rPr>
              <a:t>Was this just for the Apostles?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Jude 3 </a:t>
            </a:r>
          </a:p>
          <a:p>
            <a:pPr marL="0" indent="0" defTabSz="463550">
              <a:spcBef>
                <a:spcPts val="0"/>
              </a:spcBef>
              <a:buNone/>
            </a:pPr>
            <a:r>
              <a:rPr lang="en-US" sz="2800" dirty="0">
                <a:solidFill>
                  <a:schemeClr val="tx1"/>
                </a:solidFill>
              </a:rPr>
              <a:t>Beloved, while I was making every effort to write you about our common salvation, I felt the necessity to write to you appealing that you </a:t>
            </a:r>
            <a:r>
              <a:rPr lang="en-US" sz="2800" u="sng" dirty="0">
                <a:solidFill>
                  <a:schemeClr val="tx1"/>
                </a:solidFill>
              </a:rPr>
              <a:t>contend earnestly for the faith</a:t>
            </a:r>
            <a:r>
              <a:rPr lang="en-US" sz="2800" dirty="0">
                <a:solidFill>
                  <a:schemeClr val="tx1"/>
                </a:solidFill>
              </a:rPr>
              <a:t> which was once for all handed down to the saints.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Contend – fight</a:t>
            </a:r>
          </a:p>
          <a:p>
            <a:pPr marL="0" indent="0" defTabSz="463550">
              <a:spcBef>
                <a:spcPts val="0"/>
              </a:spcBef>
              <a:buNone/>
            </a:pPr>
            <a:r>
              <a:rPr lang="en-US" sz="2800" dirty="0">
                <a:solidFill>
                  <a:schemeClr val="tx1"/>
                </a:solidFill>
              </a:rPr>
              <a:t>Earnestly - agonize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609969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2800" dirty="0">
                <a:solidFill>
                  <a:schemeClr val="tx1"/>
                </a:solidFill>
              </a:rPr>
              <a:t>Do disciples really need to be ready today?</a:t>
            </a:r>
          </a:p>
          <a:p>
            <a:pPr defTabSz="463550">
              <a:spcBef>
                <a:spcPts val="0"/>
              </a:spcBef>
            </a:pPr>
            <a:r>
              <a:rPr lang="en-US" sz="2800" dirty="0">
                <a:solidFill>
                  <a:schemeClr val="tx1"/>
                </a:solidFill>
              </a:rPr>
              <a:t>No Trials</a:t>
            </a:r>
          </a:p>
          <a:p>
            <a:pPr defTabSz="463550">
              <a:spcBef>
                <a:spcPts val="0"/>
              </a:spcBef>
            </a:pPr>
            <a:r>
              <a:rPr lang="en-US" sz="2800" dirty="0">
                <a:solidFill>
                  <a:schemeClr val="tx1"/>
                </a:solidFill>
              </a:rPr>
              <a:t>No Persecution</a:t>
            </a:r>
          </a:p>
          <a:p>
            <a:pPr defTabSz="463550">
              <a:spcBef>
                <a:spcPts val="0"/>
              </a:spcBef>
            </a:pPr>
            <a:r>
              <a:rPr lang="en-US" sz="2800" dirty="0">
                <a:solidFill>
                  <a:schemeClr val="tx1"/>
                </a:solidFill>
              </a:rPr>
              <a:t>No Prison</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When and with whom might we have to defend the gospel?</a:t>
            </a:r>
          </a:p>
          <a:p>
            <a:pPr defTabSz="463550">
              <a:spcBef>
                <a:spcPts val="0"/>
              </a:spcBef>
            </a:pPr>
            <a:r>
              <a:rPr lang="en-US" sz="2800" dirty="0">
                <a:solidFill>
                  <a:schemeClr val="tx1"/>
                </a:solidFill>
              </a:rPr>
              <a:t>Atheist</a:t>
            </a:r>
          </a:p>
          <a:p>
            <a:pPr defTabSz="463550">
              <a:spcBef>
                <a:spcPts val="0"/>
              </a:spcBef>
            </a:pPr>
            <a:r>
              <a:rPr lang="en-US" sz="2800" dirty="0">
                <a:solidFill>
                  <a:schemeClr val="tx1"/>
                </a:solidFill>
              </a:rPr>
              <a:t>False Teacher/Doctrine</a:t>
            </a:r>
          </a:p>
          <a:p>
            <a:pPr defTabSz="463550">
              <a:spcBef>
                <a:spcPts val="0"/>
              </a:spcBef>
            </a:pPr>
            <a:r>
              <a:rPr lang="en-US" sz="2800" dirty="0">
                <a:solidFill>
                  <a:schemeClr val="tx1"/>
                </a:solidFill>
              </a:rPr>
              <a:t>Worldly Views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43979357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Sanctify the Lord God in Your Hearts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446559" cy="5176495"/>
          </a:xfrm>
        </p:spPr>
        <p:txBody>
          <a:bodyPr>
            <a:normAutofit/>
          </a:bodyPr>
          <a:lstStyle/>
          <a:p>
            <a:pPr marL="0" indent="0" defTabSz="463550">
              <a:spcBef>
                <a:spcPts val="0"/>
              </a:spcBef>
              <a:buNone/>
            </a:pPr>
            <a:r>
              <a:rPr lang="en-US" sz="2800" u="sng" dirty="0">
                <a:solidFill>
                  <a:schemeClr val="tx1"/>
                </a:solidFill>
              </a:rPr>
              <a:t>KJV &amp; NKJV </a:t>
            </a:r>
            <a:r>
              <a:rPr lang="en-US" sz="2800" dirty="0">
                <a:solidFill>
                  <a:schemeClr val="tx1"/>
                </a:solidFill>
              </a:rPr>
              <a:t>– “the Lord God” - Newer but less manuscripts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NASB and others</a:t>
            </a:r>
            <a:r>
              <a:rPr lang="en-US" sz="2800" dirty="0">
                <a:solidFill>
                  <a:schemeClr val="tx1"/>
                </a:solidFill>
              </a:rPr>
              <a:t> – “Christ as Lord” - Older but fewer manuscripts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Sanctify as Lord</a:t>
            </a:r>
            <a:r>
              <a:rPr lang="en-US" sz="2800" dirty="0">
                <a:solidFill>
                  <a:schemeClr val="tx1"/>
                </a:solidFill>
              </a:rPr>
              <a:t>– Set Apart as Master, set above all else</a:t>
            </a:r>
          </a:p>
          <a:p>
            <a:pPr defTabSz="463550">
              <a:spcBef>
                <a:spcPts val="0"/>
              </a:spcBef>
            </a:pPr>
            <a:r>
              <a:rPr lang="en-US" sz="2800" dirty="0">
                <a:solidFill>
                  <a:schemeClr val="tx1"/>
                </a:solidFill>
              </a:rPr>
              <a:t>The definition of a Disciple</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Heart</a:t>
            </a:r>
            <a:r>
              <a:rPr lang="en-US" sz="2800" dirty="0">
                <a:solidFill>
                  <a:schemeClr val="tx1"/>
                </a:solidFill>
              </a:rPr>
              <a:t> – Center of the Physical and Spiritual Life</a:t>
            </a:r>
            <a:endParaRPr lang="en-US" sz="2800" u="sng"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994118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Sanctify the Lord God in Your Hearts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If God or Christ is Lord in our hearts what are the results in our lives?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 obedience</a:t>
            </a:r>
          </a:p>
          <a:p>
            <a:pPr marL="0" indent="0" defTabSz="463550">
              <a:spcBef>
                <a:spcPts val="0"/>
              </a:spcBef>
              <a:buNone/>
            </a:pPr>
            <a:r>
              <a:rPr lang="en-US" sz="2800" dirty="0">
                <a:solidFill>
                  <a:schemeClr val="tx1"/>
                </a:solidFill>
              </a:rPr>
              <a:t>… no fear of others (Heb 13:6)</a:t>
            </a:r>
          </a:p>
          <a:p>
            <a:pPr marL="0" indent="0" defTabSz="463550">
              <a:spcBef>
                <a:spcPts val="0"/>
              </a:spcBef>
              <a:buNone/>
            </a:pPr>
            <a:r>
              <a:rPr lang="en-US" sz="2800" dirty="0">
                <a:solidFill>
                  <a:schemeClr val="tx1"/>
                </a:solidFill>
              </a:rPr>
              <a:t>… look to Him for approval</a:t>
            </a:r>
          </a:p>
          <a:p>
            <a:pPr marL="0" indent="0" defTabSz="463550">
              <a:spcBef>
                <a:spcPts val="0"/>
              </a:spcBef>
              <a:buNone/>
            </a:pPr>
            <a:r>
              <a:rPr lang="en-US" sz="2800" dirty="0">
                <a:solidFill>
                  <a:schemeClr val="tx1"/>
                </a:solidFill>
              </a:rPr>
              <a:t>… want to please Him</a:t>
            </a:r>
          </a:p>
          <a:p>
            <a:pPr marL="0" indent="0" defTabSz="463550">
              <a:spcBef>
                <a:spcPts val="0"/>
              </a:spcBef>
              <a:buNone/>
            </a:pPr>
            <a:r>
              <a:rPr lang="en-US" sz="2800" dirty="0">
                <a:solidFill>
                  <a:schemeClr val="tx1"/>
                </a:solidFill>
              </a:rPr>
              <a:t>… confidence in Him (Heb 4:14-16)</a:t>
            </a:r>
          </a:p>
          <a:p>
            <a:pPr marL="0" indent="0" defTabSz="463550">
              <a:spcBef>
                <a:spcPts val="0"/>
              </a:spcBef>
              <a:buNone/>
            </a:pPr>
            <a:r>
              <a:rPr lang="en-US" sz="2800" dirty="0">
                <a:solidFill>
                  <a:schemeClr val="tx1"/>
                </a:solidFill>
              </a:rPr>
              <a:t>… </a:t>
            </a:r>
            <a:r>
              <a:rPr lang="en-US" sz="2800" b="1" dirty="0">
                <a:solidFill>
                  <a:schemeClr val="tx1"/>
                </a:solidFill>
              </a:rPr>
              <a:t>defend Him</a:t>
            </a:r>
          </a:p>
          <a:p>
            <a:pPr marL="0" indent="0" defTabSz="463550">
              <a:spcBef>
                <a:spcPts val="0"/>
              </a:spcBef>
              <a:buNone/>
            </a:pPr>
            <a:r>
              <a:rPr lang="en-US" sz="2800" dirty="0">
                <a:solidFill>
                  <a:schemeClr val="tx1"/>
                </a:solidFill>
              </a:rPr>
              <a:t>… </a:t>
            </a:r>
            <a:r>
              <a:rPr lang="en-US" sz="2800" b="1" dirty="0">
                <a:solidFill>
                  <a:schemeClr val="tx1"/>
                </a:solidFill>
              </a:rPr>
              <a:t>others will notice our actions and responses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03547101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We are not inspired like the Apostles, so how do we get ready?</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(2 Timothy 2:15)  </a:t>
            </a:r>
            <a:r>
              <a:rPr lang="en-US" sz="2800" u="sng" dirty="0">
                <a:solidFill>
                  <a:schemeClr val="tx1"/>
                </a:solidFill>
              </a:rPr>
              <a:t>Be diligent</a:t>
            </a:r>
            <a:r>
              <a:rPr lang="en-US" sz="2800" dirty="0">
                <a:solidFill>
                  <a:schemeClr val="tx1"/>
                </a:solidFill>
              </a:rPr>
              <a:t> to present yourself approved to God as </a:t>
            </a:r>
            <a:r>
              <a:rPr lang="en-US" sz="2800" u="sng" dirty="0">
                <a:solidFill>
                  <a:schemeClr val="tx1"/>
                </a:solidFill>
              </a:rPr>
              <a:t>a workman</a:t>
            </a:r>
            <a:r>
              <a:rPr lang="en-US" sz="2800" dirty="0">
                <a:solidFill>
                  <a:schemeClr val="tx1"/>
                </a:solidFill>
              </a:rPr>
              <a:t> who does not need to be ashamed, </a:t>
            </a:r>
            <a:r>
              <a:rPr lang="en-US" sz="2800" u="sng" dirty="0">
                <a:solidFill>
                  <a:schemeClr val="tx1"/>
                </a:solidFill>
              </a:rPr>
              <a:t>accurately handling</a:t>
            </a:r>
            <a:r>
              <a:rPr lang="en-US" sz="2800" dirty="0">
                <a:solidFill>
                  <a:schemeClr val="tx1"/>
                </a:solidFill>
              </a:rPr>
              <a:t> the word of truth.</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Heb 5:12-14</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1389245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Things a disciple can do to be Ready</a:t>
            </a:r>
            <a:endParaRPr lang="en-US" sz="3000" dirty="0">
              <a:solidFill>
                <a:schemeClr val="tx1"/>
              </a:solidFill>
            </a:endParaRPr>
          </a:p>
          <a:p>
            <a:pPr defTabSz="463550">
              <a:spcBef>
                <a:spcPts val="0"/>
              </a:spcBef>
            </a:pPr>
            <a:r>
              <a:rPr lang="en-US" sz="2800" dirty="0">
                <a:solidFill>
                  <a:schemeClr val="tx1"/>
                </a:solidFill>
              </a:rPr>
              <a:t>Read and Study the Bible</a:t>
            </a:r>
          </a:p>
          <a:p>
            <a:pPr defTabSz="463550">
              <a:spcBef>
                <a:spcPts val="0"/>
              </a:spcBef>
            </a:pPr>
            <a:r>
              <a:rPr lang="en-US" sz="2800" dirty="0">
                <a:solidFill>
                  <a:schemeClr val="tx1"/>
                </a:solidFill>
              </a:rPr>
              <a:t>Know why you obeyed – what scriptures</a:t>
            </a:r>
          </a:p>
          <a:p>
            <a:pPr defTabSz="463550">
              <a:spcBef>
                <a:spcPts val="0"/>
              </a:spcBef>
            </a:pPr>
            <a:r>
              <a:rPr lang="en-US" sz="2800" dirty="0">
                <a:solidFill>
                  <a:schemeClr val="tx1"/>
                </a:solidFill>
              </a:rPr>
              <a:t>Know why we do what we do</a:t>
            </a:r>
          </a:p>
          <a:p>
            <a:pPr lvl="1" defTabSz="463550">
              <a:spcBef>
                <a:spcPts val="0"/>
              </a:spcBef>
            </a:pPr>
            <a:r>
              <a:rPr lang="en-US" sz="2400" dirty="0">
                <a:solidFill>
                  <a:schemeClr val="tx1"/>
                </a:solidFill>
              </a:rPr>
              <a:t>Sing</a:t>
            </a:r>
          </a:p>
          <a:p>
            <a:pPr lvl="1" defTabSz="463550">
              <a:spcBef>
                <a:spcPts val="0"/>
              </a:spcBef>
            </a:pPr>
            <a:r>
              <a:rPr lang="en-US" sz="2400" dirty="0">
                <a:solidFill>
                  <a:schemeClr val="tx1"/>
                </a:solidFill>
              </a:rPr>
              <a:t>Pray</a:t>
            </a:r>
          </a:p>
          <a:p>
            <a:pPr lvl="1" defTabSz="463550">
              <a:spcBef>
                <a:spcPts val="0"/>
              </a:spcBef>
            </a:pPr>
            <a:r>
              <a:rPr lang="en-US" sz="2400" dirty="0">
                <a:solidFill>
                  <a:schemeClr val="tx1"/>
                </a:solidFill>
              </a:rPr>
              <a:t>Lords Supper weekly</a:t>
            </a:r>
          </a:p>
          <a:p>
            <a:pPr lvl="1" defTabSz="463550">
              <a:spcBef>
                <a:spcPts val="0"/>
              </a:spcBef>
            </a:pPr>
            <a:r>
              <a:rPr lang="en-US" sz="2400" dirty="0">
                <a:solidFill>
                  <a:schemeClr val="tx1"/>
                </a:solidFill>
              </a:rPr>
              <a:t>Assemble with Saints</a:t>
            </a:r>
          </a:p>
          <a:p>
            <a:pPr defTabSz="463550">
              <a:spcBef>
                <a:spcPts val="0"/>
              </a:spcBef>
            </a:pPr>
            <a:r>
              <a:rPr lang="en-US" sz="2800" dirty="0">
                <a:solidFill>
                  <a:schemeClr val="tx1"/>
                </a:solidFill>
              </a:rPr>
              <a:t>Attend Classes</a:t>
            </a:r>
          </a:p>
          <a:p>
            <a:pPr defTabSz="463550">
              <a:spcBef>
                <a:spcPts val="0"/>
              </a:spcBef>
            </a:pPr>
            <a:r>
              <a:rPr lang="en-US" sz="2800" dirty="0">
                <a:solidFill>
                  <a:schemeClr val="tx1"/>
                </a:solidFill>
              </a:rPr>
              <a:t>Attend every Assembly</a:t>
            </a:r>
          </a:p>
          <a:p>
            <a:pPr defTabSz="463550">
              <a:spcBef>
                <a:spcPts val="0"/>
              </a:spcBef>
            </a:pPr>
            <a:r>
              <a:rPr lang="en-US" sz="2800" dirty="0">
                <a:solidFill>
                  <a:schemeClr val="tx1"/>
                </a:solidFill>
              </a:rPr>
              <a:t>Read Debates</a:t>
            </a:r>
          </a:p>
          <a:p>
            <a:pPr lvl="1" defTabSz="463550">
              <a:spcBef>
                <a:spcPts val="0"/>
              </a:spcBef>
            </a:pPr>
            <a:r>
              <a:rPr lang="en-US" sz="2600" dirty="0">
                <a:solidFill>
                  <a:schemeClr val="tx1"/>
                </a:solidFill>
              </a:rPr>
              <a:t>Don’t argue men’s arguments - Scripture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3" name="Rectangle 2">
            <a:extLst>
              <a:ext uri="{FF2B5EF4-FFF2-40B4-BE49-F238E27FC236}">
                <a16:creationId xmlns:a16="http://schemas.microsoft.com/office/drawing/2014/main" id="{66D7BF80-D4B9-4C7B-8BBF-D77C82D322E5}"/>
              </a:ext>
            </a:extLst>
          </p:cNvPr>
          <p:cNvSpPr/>
          <p:nvPr/>
        </p:nvSpPr>
        <p:spPr>
          <a:xfrm>
            <a:off x="2479240" y="3271777"/>
            <a:ext cx="723351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Takes Time and Effort</a:t>
            </a:r>
          </a:p>
        </p:txBody>
      </p:sp>
    </p:spTree>
    <p:extLst>
      <p:ext uri="{BB962C8B-B14F-4D97-AF65-F5344CB8AC3E}">
        <p14:creationId xmlns:p14="http://schemas.microsoft.com/office/powerpoint/2010/main" val="357358206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2000"/>
                                        <p:tgtEl>
                                          <p:spTgt spid="3"/>
                                        </p:tgtEl>
                                      </p:cBhvr>
                                    </p:animEffect>
                                    <p:anim calcmode="lin" valueType="num">
                                      <p:cBhvr>
                                        <p:cTn id="50" dur="2000" fill="hold"/>
                                        <p:tgtEl>
                                          <p:spTgt spid="3"/>
                                        </p:tgtEl>
                                        <p:attrNameLst>
                                          <p:attrName>ppt_w</p:attrName>
                                        </p:attrNameLst>
                                      </p:cBhvr>
                                      <p:tavLst>
                                        <p:tav tm="0" fmla="#ppt_w*sin(2.5*pi*$)">
                                          <p:val>
                                            <p:fltVal val="0"/>
                                          </p:val>
                                        </p:tav>
                                        <p:tav tm="100000">
                                          <p:val>
                                            <p:fltVal val="1"/>
                                          </p:val>
                                        </p:tav>
                                      </p:tavLst>
                                    </p:anim>
                                    <p:anim calcmode="lin" valueType="num">
                                      <p:cBhvr>
                                        <p:cTn id="51"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How are these efforts helpful?</a:t>
            </a:r>
          </a:p>
          <a:p>
            <a:pPr defTabSz="463550">
              <a:spcBef>
                <a:spcPts val="0"/>
              </a:spcBef>
            </a:pPr>
            <a:r>
              <a:rPr lang="en-US" sz="2800" dirty="0">
                <a:solidFill>
                  <a:schemeClr val="tx1"/>
                </a:solidFill>
              </a:rPr>
              <a:t>Rom 10:17 – Strengthens or Faith </a:t>
            </a:r>
            <a:r>
              <a:rPr lang="en-US" sz="2800" dirty="0">
                <a:solidFill>
                  <a:schemeClr val="tx1"/>
                </a:solidFill>
                <a:sym typeface="Wingdings" panose="05000000000000000000" pitchFamily="2" charset="2"/>
              </a:rPr>
              <a:t> Confidence</a:t>
            </a:r>
          </a:p>
          <a:p>
            <a:pPr defTabSz="463550">
              <a:spcBef>
                <a:spcPts val="0"/>
              </a:spcBef>
            </a:pPr>
            <a:r>
              <a:rPr lang="en-US" sz="2800" dirty="0">
                <a:solidFill>
                  <a:schemeClr val="tx1"/>
                </a:solidFill>
              </a:rPr>
              <a:t>Eph 4:11-15</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(Phil 1:14) and that most of the brethren, trusting in the Lord because of my imprisonment, have far more courage to speak the word of God without fear.</a:t>
            </a:r>
          </a:p>
          <a:p>
            <a:pPr defTabSz="463550">
              <a:spcBef>
                <a:spcPts val="0"/>
              </a:spcBef>
            </a:pPr>
            <a:endParaRPr lang="en-US" sz="2800" dirty="0">
              <a:solidFill>
                <a:schemeClr val="tx1"/>
              </a:solidFill>
            </a:endParaRPr>
          </a:p>
          <a:p>
            <a:pPr marL="0" indent="0" defTabSz="463550">
              <a:spcBef>
                <a:spcPts val="0"/>
              </a:spcBef>
              <a:buNone/>
            </a:pPr>
            <a:r>
              <a:rPr lang="en-US" sz="2800" dirty="0">
                <a:solidFill>
                  <a:schemeClr val="tx1"/>
                </a:solidFill>
              </a:rPr>
              <a:t>How does this help those who are lost?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54181436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Give a Defense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Greek “</a:t>
            </a:r>
            <a:r>
              <a:rPr lang="en-US" sz="2800" dirty="0" err="1">
                <a:solidFill>
                  <a:schemeClr val="tx1"/>
                </a:solidFill>
              </a:rPr>
              <a:t>Apologian</a:t>
            </a:r>
            <a:r>
              <a:rPr lang="en-US" sz="2800" dirty="0">
                <a:solidFill>
                  <a:schemeClr val="tx1"/>
                </a:solidFill>
              </a:rPr>
              <a:t>” – to give a formal defense</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Disciples must be ready to give a reasoned intelligent explanation for their faith.</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Where does this reasoned intelligent explanation come from? </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Why not your own ideas, opinions or personal experiences?</a:t>
            </a:r>
          </a:p>
          <a:p>
            <a:pPr defTabSz="463550">
              <a:spcBef>
                <a:spcPts val="0"/>
              </a:spcBef>
            </a:pPr>
            <a:endParaRPr lang="en-US" sz="2400" dirty="0">
              <a:solidFill>
                <a:schemeClr val="tx1"/>
              </a:solidFill>
            </a:endParaRPr>
          </a:p>
          <a:p>
            <a:pPr defTabSz="463550">
              <a:spcBef>
                <a:spcPts val="0"/>
              </a:spcBef>
            </a:pPr>
            <a:r>
              <a:rPr lang="en-US" sz="2400" dirty="0">
                <a:solidFill>
                  <a:schemeClr val="tx1"/>
                </a:solidFill>
              </a:rPr>
              <a:t>Being ready is not good enough, you must give a defense when the time comes</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6872598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Give a Defense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What about…?</a:t>
            </a:r>
          </a:p>
          <a:p>
            <a:pPr defTabSz="463550">
              <a:spcBef>
                <a:spcPts val="0"/>
              </a:spcBef>
            </a:pPr>
            <a:r>
              <a:rPr lang="en-US" sz="2800" dirty="0">
                <a:solidFill>
                  <a:schemeClr val="tx1"/>
                </a:solidFill>
              </a:rPr>
              <a:t>“Well I think…”</a:t>
            </a:r>
          </a:p>
          <a:p>
            <a:pPr defTabSz="463550">
              <a:spcBef>
                <a:spcPts val="0"/>
              </a:spcBef>
            </a:pPr>
            <a:r>
              <a:rPr lang="en-US" sz="2800" dirty="0">
                <a:solidFill>
                  <a:schemeClr val="tx1"/>
                </a:solidFill>
              </a:rPr>
              <a:t>“My Preacher says…”</a:t>
            </a:r>
          </a:p>
          <a:p>
            <a:pPr defTabSz="463550">
              <a:spcBef>
                <a:spcPts val="0"/>
              </a:spcBef>
            </a:pPr>
            <a:r>
              <a:rPr lang="en-US" sz="2800" dirty="0">
                <a:solidFill>
                  <a:schemeClr val="tx1"/>
                </a:solidFill>
              </a:rPr>
              <a:t>“Our church believes…”</a:t>
            </a:r>
          </a:p>
          <a:p>
            <a:pPr defTabSz="463550">
              <a:spcBef>
                <a:spcPts val="0"/>
              </a:spcBef>
            </a:pPr>
            <a:endParaRPr lang="en-US" sz="2800" dirty="0">
              <a:solidFill>
                <a:schemeClr val="tx1"/>
              </a:solidFill>
            </a:endParaRPr>
          </a:p>
          <a:p>
            <a:pPr marL="0" indent="0" defTabSz="463550">
              <a:spcBef>
                <a:spcPts val="0"/>
              </a:spcBef>
              <a:buNone/>
            </a:pPr>
            <a:r>
              <a:rPr lang="en-US" sz="2400" dirty="0">
                <a:solidFill>
                  <a:schemeClr val="tx1"/>
                </a:solidFill>
              </a:rPr>
              <a:t>(John 17:17)  "Sanctify them in the truth; Your word is truth.</a:t>
            </a:r>
          </a:p>
          <a:p>
            <a:pPr marL="0" indent="0" defTabSz="463550">
              <a:spcBef>
                <a:spcPts val="0"/>
              </a:spcBef>
              <a:buNone/>
            </a:pPr>
            <a:endParaRPr lang="en-US" sz="2800" dirty="0">
              <a:solidFill>
                <a:schemeClr val="tx1"/>
              </a:solidFill>
            </a:endParaRPr>
          </a:p>
          <a:p>
            <a:pPr marL="0" indent="0" defTabSz="463550">
              <a:spcBef>
                <a:spcPts val="0"/>
              </a:spcBef>
              <a:buNone/>
            </a:pPr>
            <a:r>
              <a:rPr lang="en-US" sz="2400" dirty="0">
                <a:solidFill>
                  <a:schemeClr val="tx1"/>
                </a:solidFill>
              </a:rPr>
              <a:t>The only adequate defense is the Word of God properly used.</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6" name="Rectangle 5">
            <a:extLst>
              <a:ext uri="{FF2B5EF4-FFF2-40B4-BE49-F238E27FC236}">
                <a16:creationId xmlns:a16="http://schemas.microsoft.com/office/drawing/2014/main" id="{7038C983-7687-4724-8050-CC5BD9A6C75D}"/>
              </a:ext>
            </a:extLst>
          </p:cNvPr>
          <p:cNvSpPr/>
          <p:nvPr/>
        </p:nvSpPr>
        <p:spPr>
          <a:xfrm>
            <a:off x="2164481" y="5251140"/>
            <a:ext cx="723351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Takes Time and Effort</a:t>
            </a:r>
          </a:p>
        </p:txBody>
      </p:sp>
    </p:spTree>
    <p:extLst>
      <p:ext uri="{BB962C8B-B14F-4D97-AF65-F5344CB8AC3E}">
        <p14:creationId xmlns:p14="http://schemas.microsoft.com/office/powerpoint/2010/main" val="274289750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ppt_w</p:attrName>
                                        </p:attrNameLst>
                                      </p:cBhvr>
                                      <p:tavLst>
                                        <p:tav tm="0" fmla="#ppt_w*sin(2.5*pi*$)">
                                          <p:val>
                                            <p:fltVal val="0"/>
                                          </p:val>
                                        </p:tav>
                                        <p:tav tm="100000">
                                          <p:val>
                                            <p:fltVal val="1"/>
                                          </p:val>
                                        </p:tav>
                                      </p:tavLst>
                                    </p:anim>
                                    <p:anim calcmode="lin" valueType="num">
                                      <p:cBhvr>
                                        <p:cTn id="3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a:xfrm>
            <a:off x="677334" y="609600"/>
            <a:ext cx="10052870" cy="836645"/>
          </a:xfrm>
        </p:spPr>
        <p:txBody>
          <a:bodyPr>
            <a:normAutofit/>
          </a:bodyPr>
          <a:lstStyle/>
          <a:p>
            <a:r>
              <a:rPr lang="en-US" sz="3600" dirty="0">
                <a:solidFill>
                  <a:schemeClr val="bg1"/>
                </a:solidFill>
                <a:latin typeface="Khmer UI" pitchFamily="34" charset="0"/>
                <a:cs typeface="Khmer UI" pitchFamily="34" charset="0"/>
              </a:rPr>
              <a:t>THE DISCIPLES RELATIONSHIP TO THE WORLD:</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1">
            <a:noAutofit/>
          </a:bodyPr>
          <a:lstStyle/>
          <a:p>
            <a:pPr>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2800" dirty="0">
                <a:solidFill>
                  <a:schemeClr val="bg1"/>
                </a:solidFill>
                <a:latin typeface="Khmer UI" pitchFamily="34" charset="0"/>
                <a:cs typeface="Khmer UI" pitchFamily="34" charset="0"/>
              </a:rPr>
              <a:t>We are different from the world</a:t>
            </a:r>
          </a:p>
          <a:p>
            <a:pPr>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2800" dirty="0">
                <a:solidFill>
                  <a:schemeClr val="bg1"/>
                </a:solidFill>
                <a:latin typeface="Khmer UI" pitchFamily="34" charset="0"/>
                <a:cs typeface="Khmer UI" pitchFamily="34" charset="0"/>
              </a:rPr>
              <a:t>We are an influence in the world</a:t>
            </a:r>
          </a:p>
          <a:p>
            <a:pPr>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2800" dirty="0">
                <a:solidFill>
                  <a:schemeClr val="bg1"/>
                </a:solidFill>
                <a:latin typeface="Khmer UI" pitchFamily="34" charset="0"/>
                <a:cs typeface="Khmer UI" pitchFamily="34" charset="0"/>
              </a:rPr>
              <a:t>We are ready to explain our hope with the world</a:t>
            </a:r>
          </a:p>
          <a:p>
            <a:pPr>
              <a:buClr>
                <a:schemeClr val="bg1"/>
              </a:buClr>
            </a:pPr>
            <a:r>
              <a:rPr lang="en-US" sz="3200" dirty="0">
                <a:solidFill>
                  <a:schemeClr val="bg1"/>
                </a:solidFill>
                <a:latin typeface="Khmer UI" pitchFamily="34" charset="0"/>
                <a:cs typeface="Khmer UI" pitchFamily="34" charset="0"/>
              </a:rPr>
              <a:t>Fishers of Men</a:t>
            </a:r>
          </a:p>
          <a:p>
            <a:pPr lvl="1">
              <a:buClr>
                <a:schemeClr val="bg1"/>
              </a:buClr>
            </a:pPr>
            <a:r>
              <a:rPr lang="en-US" sz="2800" dirty="0">
                <a:solidFill>
                  <a:schemeClr val="bg1"/>
                </a:solidFill>
                <a:latin typeface="Khmer UI" pitchFamily="34" charset="0"/>
                <a:cs typeface="Khmer UI" pitchFamily="34" charset="0"/>
              </a:rPr>
              <a:t>We are working to help those lost in the world</a:t>
            </a:r>
          </a:p>
        </p:txBody>
      </p:sp>
    </p:spTree>
    <p:extLst>
      <p:ext uri="{BB962C8B-B14F-4D97-AF65-F5344CB8AC3E}">
        <p14:creationId xmlns:p14="http://schemas.microsoft.com/office/powerpoint/2010/main" val="359635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1442852" y="2043958"/>
            <a:ext cx="9654234"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13: Fishers of Men</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Task</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091953" y="3990891"/>
            <a:ext cx="10005133" cy="1379537"/>
          </a:xfrm>
        </p:spPr>
        <p:txBody>
          <a:bodyPr>
            <a:normAutofit/>
          </a:bodyPr>
          <a:lstStyle/>
          <a:p>
            <a:pPr algn="l">
              <a:tabLst>
                <a:tab pos="9085263" algn="r"/>
              </a:tabLst>
            </a:pPr>
            <a:r>
              <a:rPr lang="en-US" sz="2800" i="1" dirty="0">
                <a:solidFill>
                  <a:schemeClr val="bg1"/>
                </a:solidFill>
                <a:latin typeface="Khmer UI" pitchFamily="34" charset="0"/>
                <a:cs typeface="Khmer UI" pitchFamily="34" charset="0"/>
              </a:rPr>
              <a:t>And Jesus said to them, "Follow Me, and I will make you become fishers of men.“ (Mark 1:17)  </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359240" cy="5176495"/>
          </a:xfrm>
        </p:spPr>
        <p:txBody>
          <a:bodyPr>
            <a:normAutofit fontScale="85000" lnSpcReduction="20000"/>
          </a:bodyPr>
          <a:lstStyle/>
          <a:p>
            <a:pPr marL="0" indent="0" defTabSz="463550">
              <a:spcBef>
                <a:spcPts val="0"/>
              </a:spcBef>
              <a:buNone/>
            </a:pPr>
            <a:r>
              <a:rPr lang="en-US" sz="3200" dirty="0">
                <a:solidFill>
                  <a:schemeClr val="tx1"/>
                </a:solidFill>
              </a:rPr>
              <a:t>Mark 1:14-20</a:t>
            </a:r>
          </a:p>
          <a:p>
            <a:pPr marL="0" indent="0" defTabSz="463550">
              <a:spcBef>
                <a:spcPts val="0"/>
              </a:spcBef>
              <a:buNone/>
            </a:pPr>
            <a:endParaRPr lang="en-US" sz="3200" dirty="0">
              <a:solidFill>
                <a:schemeClr val="tx1"/>
              </a:solidFill>
            </a:endParaRPr>
          </a:p>
          <a:p>
            <a:pPr marL="0" indent="0" defTabSz="463550">
              <a:spcBef>
                <a:spcPts val="0"/>
              </a:spcBef>
              <a:buNone/>
            </a:pPr>
            <a:r>
              <a:rPr lang="en-US" sz="3200" dirty="0">
                <a:solidFill>
                  <a:schemeClr val="tx1"/>
                </a:solidFill>
              </a:rPr>
              <a:t>Now after John had been taken into custody, Jesus came into Galilee, preaching the gospel of God, and saying, "The time is fulfilled, and the kingdom of God is at hand; repent and believe in the gospel." As He was going along by the Sea of Galilee, He saw Simon and Andrew, the brother of Simon, casting a net in the sea; for they were fishermen. And Jesus said to them, "Follow Me, and I will make you become fishers of men." Immediately they left their nets and followed Him. Going on a little farther, He saw James the son of Zebedee, and John his brother, who were also in the boat mending the nets. Immediately He called them; and they left their father Zebedee in the boat with the hired servants, and went away to follow Him.</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85943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359240" cy="5176495"/>
          </a:xfrm>
        </p:spPr>
        <p:txBody>
          <a:bodyPr>
            <a:normAutofit/>
          </a:bodyPr>
          <a:lstStyle/>
          <a:p>
            <a:pPr marL="0" indent="0" defTabSz="463550">
              <a:spcBef>
                <a:spcPts val="0"/>
              </a:spcBef>
              <a:buNone/>
            </a:pPr>
            <a:r>
              <a:rPr lang="en-US" sz="2700" dirty="0">
                <a:solidFill>
                  <a:schemeClr val="tx1"/>
                </a:solidFill>
              </a:rPr>
              <a:t>Luke 5:8-11</a:t>
            </a:r>
          </a:p>
          <a:p>
            <a:pPr marL="0" indent="0" defTabSz="463550">
              <a:spcBef>
                <a:spcPts val="0"/>
              </a:spcBef>
              <a:buNone/>
            </a:pPr>
            <a:endParaRPr lang="en-US" sz="2700" dirty="0">
              <a:solidFill>
                <a:schemeClr val="tx1"/>
              </a:solidFill>
            </a:endParaRPr>
          </a:p>
          <a:p>
            <a:pPr marL="0" indent="0" defTabSz="463550">
              <a:spcBef>
                <a:spcPts val="0"/>
              </a:spcBef>
              <a:buNone/>
            </a:pPr>
            <a:r>
              <a:rPr lang="en-US" sz="2700" dirty="0">
                <a:solidFill>
                  <a:schemeClr val="tx1"/>
                </a:solidFill>
              </a:rPr>
              <a:t>But when Simon Peter saw that, he fell down at Jesus' feet, saying, "Go away from me Lord, for I am a sinful man!" For amazement had seized him and all his companions because of the catch of fish which they had taken; and so also were James and John, sons of Zebedee, who were partners with Simon. And Jesus said to Simon, "Do not fear, from now on you will be catching men." When they had brought their boats to land, they left everything and followed Him.</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6046994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Fish are caught with a net. What are men caught with?</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The Gospel!</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But we should always give thanks to God for you, brethren beloved by the Lord, because </a:t>
            </a:r>
            <a:r>
              <a:rPr lang="en-US" sz="2800" u="sng" dirty="0">
                <a:solidFill>
                  <a:schemeClr val="tx1"/>
                </a:solidFill>
              </a:rPr>
              <a:t>God has chosen</a:t>
            </a:r>
            <a:r>
              <a:rPr lang="en-US" sz="2800" dirty="0">
                <a:solidFill>
                  <a:schemeClr val="tx1"/>
                </a:solidFill>
              </a:rPr>
              <a:t> you from the beginning for salvation through sanctification by the Spirit and faith in the truth. It was for this </a:t>
            </a:r>
            <a:r>
              <a:rPr lang="en-US" sz="2800" u="sng" dirty="0">
                <a:solidFill>
                  <a:schemeClr val="tx1"/>
                </a:solidFill>
              </a:rPr>
              <a:t>He called you through our gospel</a:t>
            </a:r>
            <a:r>
              <a:rPr lang="en-US" sz="2800" dirty="0">
                <a:solidFill>
                  <a:schemeClr val="tx1"/>
                </a:solidFill>
              </a:rPr>
              <a:t>, that you may gain the glory of our Lord Jesus Christ. </a:t>
            </a:r>
          </a:p>
          <a:p>
            <a:pPr marL="0" indent="0" defTabSz="463550">
              <a:spcBef>
                <a:spcPts val="0"/>
              </a:spcBef>
              <a:buNone/>
            </a:pPr>
            <a:r>
              <a:rPr lang="en-US" sz="2800" dirty="0">
                <a:solidFill>
                  <a:schemeClr val="tx1"/>
                </a:solidFill>
              </a:rPr>
              <a:t>(2 Thessalonians 2:13-14)</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74581481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29392" y="609600"/>
            <a:ext cx="8878502" cy="1397330"/>
          </a:xfrm>
        </p:spPr>
        <p:txBody>
          <a:bodyPr/>
          <a:lstStyle/>
          <a:p>
            <a:r>
              <a:rPr lang="en-US" dirty="0">
                <a:solidFill>
                  <a:schemeClr val="tx1"/>
                </a:solidFill>
              </a:rPr>
              <a:t>A Fisher of Men – Lesson 13</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pic>
        <p:nvPicPr>
          <p:cNvPr id="1028" name="Picture 4" descr="C:\Users\RTHORN~1\AppData\Local\Temp\SNAGHTML15fc05ae.PNG">
            <a:extLst>
              <a:ext uri="{FF2B5EF4-FFF2-40B4-BE49-F238E27FC236}">
                <a16:creationId xmlns:a16="http://schemas.microsoft.com/office/drawing/2014/main" id="{4393F048-E7BB-4F19-9BC7-9359597708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0024" y="2381525"/>
            <a:ext cx="7904188" cy="3739833"/>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2862BBB-649D-4A13-8AFD-BC2E55B626BE}"/>
              </a:ext>
            </a:extLst>
          </p:cNvPr>
          <p:cNvSpPr txBox="1">
            <a:spLocks/>
          </p:cNvSpPr>
          <p:nvPr/>
        </p:nvSpPr>
        <p:spPr>
          <a:xfrm>
            <a:off x="3161952" y="2683403"/>
            <a:ext cx="3540331" cy="6019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defTabSz="463550">
              <a:spcBef>
                <a:spcPts val="0"/>
              </a:spcBef>
              <a:buFont typeface="Wingdings 3" charset="2"/>
              <a:buNone/>
            </a:pPr>
            <a:r>
              <a:rPr lang="en-US" sz="2800" dirty="0">
                <a:solidFill>
                  <a:schemeClr val="tx1"/>
                </a:solidFill>
              </a:rPr>
              <a:t>Called by the Gospel</a:t>
            </a:r>
          </a:p>
          <a:p>
            <a:pPr marL="0" indent="0" defTabSz="463550">
              <a:spcBef>
                <a:spcPts val="0"/>
              </a:spcBef>
              <a:buFont typeface="Wingdings 3" charset="2"/>
              <a:buNone/>
            </a:pPr>
            <a:endParaRPr lang="en-US" sz="2800" dirty="0">
              <a:solidFill>
                <a:schemeClr val="tx1"/>
              </a:solidFill>
            </a:endParaRPr>
          </a:p>
          <a:p>
            <a:pPr marL="0" indent="0" defTabSz="463550">
              <a:spcBef>
                <a:spcPts val="0"/>
              </a:spcBef>
              <a:buFont typeface="Wingdings 3" charset="2"/>
              <a:buNone/>
            </a:pPr>
            <a:endParaRPr lang="en-US" sz="2800" dirty="0">
              <a:solidFill>
                <a:schemeClr val="tx1"/>
              </a:solidFill>
            </a:endParaRPr>
          </a:p>
        </p:txBody>
      </p:sp>
    </p:spTree>
    <p:extLst>
      <p:ext uri="{BB962C8B-B14F-4D97-AF65-F5344CB8AC3E}">
        <p14:creationId xmlns:p14="http://schemas.microsoft.com/office/powerpoint/2010/main" val="180928448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Fisher of Men – Lesson 13</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Are all Disciples to be “Fishers of Men”?</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Matt 28:19-20</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Make Disciples of all nations</a:t>
            </a:r>
          </a:p>
          <a:p>
            <a:pPr marL="0" indent="0" defTabSz="463550">
              <a:spcBef>
                <a:spcPts val="0"/>
              </a:spcBef>
              <a:buNone/>
            </a:pPr>
            <a:r>
              <a:rPr lang="en-US" sz="2800" dirty="0">
                <a:solidFill>
                  <a:schemeClr val="tx1"/>
                </a:solidFill>
              </a:rPr>
              <a:t>Teaching them to make disciples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If disciples did not make disciples what would happen?</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No one else would be saved!!</a:t>
            </a:r>
          </a:p>
          <a:p>
            <a:pPr marL="0" indent="0" defTabSz="463550">
              <a:spcBef>
                <a:spcPts val="0"/>
              </a:spcBef>
              <a:buNone/>
            </a:pPr>
            <a:endParaRPr lang="en-US" sz="2800" dirty="0">
              <a:solidFill>
                <a:schemeClr val="tx1"/>
              </a:solidFill>
            </a:endParaRP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13077405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6443</TotalTime>
  <Words>1582</Words>
  <Application>Microsoft Office PowerPoint</Application>
  <PresentationFormat>Widescreen</PresentationFormat>
  <Paragraphs>231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Khmer UI</vt:lpstr>
      <vt:lpstr>Trebuchet MS</vt:lpstr>
      <vt:lpstr>Wingdings</vt:lpstr>
      <vt:lpstr>Wingdings 3</vt:lpstr>
      <vt:lpstr>Facet</vt:lpstr>
      <vt:lpstr>PowerPoint Presentation</vt:lpstr>
      <vt:lpstr>THE DISCIPLES RELATIONSHIP:</vt:lpstr>
      <vt:lpstr>THE DISCIPLES RELATIONSHIP TO THE WORLD:</vt:lpstr>
      <vt:lpstr>LESSON 13: Fishers of Men The Disciple’s Task</vt:lpstr>
      <vt:lpstr>A Fisher of Men – Lesson 13</vt:lpstr>
      <vt:lpstr>A Fisher of Men – Lesson 13</vt:lpstr>
      <vt:lpstr>A Fisher of Men – Lesson 13</vt:lpstr>
      <vt:lpstr>A Fisher of Men – Lesson 13</vt:lpstr>
      <vt:lpstr>A Fisher of Men – Lesson 13</vt:lpstr>
      <vt:lpstr>A Fisher of Men – Lesson 13</vt:lpstr>
      <vt:lpstr>A Fisher of Men – Lesson 13</vt:lpstr>
      <vt:lpstr>Why Be Fishers of Men – Lesson 13</vt:lpstr>
      <vt:lpstr>Why Be Fishers of Men – Lesson 13</vt:lpstr>
      <vt:lpstr>Why Be Fishers of Men – Lesson 13</vt:lpstr>
      <vt:lpstr>Why Be Fishers of Men – Lesson 13</vt:lpstr>
      <vt:lpstr>Why Be Fishers of Men – Lesson 13</vt:lpstr>
      <vt:lpstr>Why Be Fishers of Men – Lesson 13</vt:lpstr>
      <vt:lpstr>An Apologist</vt:lpstr>
      <vt:lpstr>An Apologist</vt:lpstr>
      <vt:lpstr>An Apologist</vt:lpstr>
      <vt:lpstr>An Apologist</vt:lpstr>
      <vt:lpstr>Sanctify the Lord God in Your Hearts</vt:lpstr>
      <vt:lpstr>Sanctify the Lord God in Your Hearts</vt:lpstr>
      <vt:lpstr>Always Be Ready</vt:lpstr>
      <vt:lpstr>Always Be Ready</vt:lpstr>
      <vt:lpstr>Always Be Ready</vt:lpstr>
      <vt:lpstr>To Give a Defense</vt:lpstr>
      <vt:lpstr>To Give a Defense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190</cp:revision>
  <dcterms:created xsi:type="dcterms:W3CDTF">2019-04-01T23:59:38Z</dcterms:created>
  <dcterms:modified xsi:type="dcterms:W3CDTF">2019-06-30T03:26:58Z</dcterms:modified>
</cp:coreProperties>
</file>